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otham Bold" charset="1" panose="00000000000000000000"/>
      <p:regular r:id="rId21"/>
    </p:embeddedFont>
    <p:embeddedFont>
      <p:font typeface="Gotham" charset="1" panose="00000000000000000000"/>
      <p:regular r:id="rId22"/>
    </p:embeddedFont>
    <p:embeddedFont>
      <p:font typeface="Canva Sans Bold" charset="1" panose="020B0803030501040103"/>
      <p:regular r:id="rId23"/>
    </p:embeddedFont>
    <p:embeddedFont>
      <p:font typeface="Canva San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Nourd" charset="1" panose="00000500000000000000"/>
      <p:regular r:id="rId26"/>
    </p:embeddedFont>
    <p:embeddedFont>
      <p:font typeface="Nourd Bold" charset="1" panose="00000800000000000000"/>
      <p:regular r:id="rId27"/>
    </p:embeddedFont>
    <p:embeddedFont>
      <p:font typeface="Montserrat Bold" charset="1" panose="000008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Medium" charset="1" panose="000006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11" Target="../media/image35.jpeg" Type="http://schemas.openxmlformats.org/officeDocument/2006/relationships/image"/><Relationship Id="rId12" Target="../media/image36.jpe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15" Target="../media/image1.png" Type="http://schemas.openxmlformats.org/officeDocument/2006/relationships/image"/><Relationship Id="rId16" Target="../media/image2.svg" Type="http://schemas.openxmlformats.org/officeDocument/2006/relationships/image"/><Relationship Id="rId2" Target="../media/image8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1.jpeg" Type="http://schemas.openxmlformats.org/officeDocument/2006/relationships/image"/><Relationship Id="rId4" Target="../media/VAGVrAwx3lU.mp4" Type="http://schemas.openxmlformats.org/officeDocument/2006/relationships/video"/><Relationship Id="rId5" Target="../media/VAGVrAwx3lU.mp4" Type="http://schemas.microsoft.com/office/2007/relationships/media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1093" y="-7233741"/>
            <a:ext cx="21651322" cy="21809940"/>
          </a:xfrm>
          <a:custGeom>
            <a:avLst/>
            <a:gdLst/>
            <a:ahLst/>
            <a:cxnLst/>
            <a:rect r="r" b="b" t="t" l="l"/>
            <a:pathLst>
              <a:path h="21809940" w="21651322">
                <a:moveTo>
                  <a:pt x="0" y="0"/>
                </a:moveTo>
                <a:lnTo>
                  <a:pt x="21651322" y="0"/>
                </a:lnTo>
                <a:lnTo>
                  <a:pt x="21651322" y="21809940"/>
                </a:lnTo>
                <a:lnTo>
                  <a:pt x="0" y="21809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3096" y="489757"/>
            <a:ext cx="6362944" cy="6362944"/>
          </a:xfrm>
          <a:custGeom>
            <a:avLst/>
            <a:gdLst/>
            <a:ahLst/>
            <a:cxnLst/>
            <a:rect r="r" b="b" t="t" l="l"/>
            <a:pathLst>
              <a:path h="6362944" w="6362944">
                <a:moveTo>
                  <a:pt x="0" y="0"/>
                </a:moveTo>
                <a:lnTo>
                  <a:pt x="6362944" y="0"/>
                </a:lnTo>
                <a:lnTo>
                  <a:pt x="6362944" y="6362945"/>
                </a:lnTo>
                <a:lnTo>
                  <a:pt x="0" y="6362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015" t="-51924" r="-114707" b="-1126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14230">
            <a:off x="-1920807" y="-1724801"/>
            <a:ext cx="8322541" cy="5507002"/>
          </a:xfrm>
          <a:custGeom>
            <a:avLst/>
            <a:gdLst/>
            <a:ahLst/>
            <a:cxnLst/>
            <a:rect r="r" b="b" t="t" l="l"/>
            <a:pathLst>
              <a:path h="5507002" w="8322541">
                <a:moveTo>
                  <a:pt x="0" y="0"/>
                </a:moveTo>
                <a:lnTo>
                  <a:pt x="8322541" y="0"/>
                </a:lnTo>
                <a:lnTo>
                  <a:pt x="8322541" y="5507002"/>
                </a:lnTo>
                <a:lnTo>
                  <a:pt x="0" y="550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316701">
            <a:off x="13502911" y="6108899"/>
            <a:ext cx="8322541" cy="5507002"/>
          </a:xfrm>
          <a:custGeom>
            <a:avLst/>
            <a:gdLst/>
            <a:ahLst/>
            <a:cxnLst/>
            <a:rect r="r" b="b" t="t" l="l"/>
            <a:pathLst>
              <a:path h="5507002" w="8322541">
                <a:moveTo>
                  <a:pt x="0" y="0"/>
                </a:moveTo>
                <a:lnTo>
                  <a:pt x="8322541" y="0"/>
                </a:lnTo>
                <a:lnTo>
                  <a:pt x="8322541" y="5507003"/>
                </a:lnTo>
                <a:lnTo>
                  <a:pt x="0" y="5507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70629" y="6652677"/>
            <a:ext cx="8546742" cy="171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198622"/>
                </a:solidFill>
                <a:latin typeface="Gotham Bold"/>
                <a:ea typeface="Gotham Bold"/>
                <a:cs typeface="Gotham Bold"/>
                <a:sym typeface="Gotham Bold"/>
              </a:rPr>
              <a:t>AGRiSPHERE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4768" y="8361726"/>
            <a:ext cx="10318464" cy="89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98622"/>
                </a:solidFill>
                <a:latin typeface="Gotham"/>
                <a:ea typeface="Gotham"/>
                <a:cs typeface="Gotham"/>
                <a:sym typeface="Gotham"/>
              </a:rPr>
              <a:t>Your SMART Farming Assistant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946904" y="4548526"/>
          <a:ext cx="14765415" cy="5212822"/>
        </p:xfrm>
        <a:graphic>
          <a:graphicData uri="http://schemas.openxmlformats.org/drawingml/2006/table">
            <a:tbl>
              <a:tblPr/>
              <a:tblGrid>
                <a:gridCol w="3439380"/>
                <a:gridCol w="1945832"/>
                <a:gridCol w="1903957"/>
                <a:gridCol w="1903957"/>
                <a:gridCol w="1945832"/>
                <a:gridCol w="1945832"/>
                <a:gridCol w="1680623"/>
              </a:tblGrid>
              <a:tr h="868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Cropin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AgroStar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Fasal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KrishiHub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Agri-gov sector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Agrisphere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B84"/>
                    </a:solidFill>
                  </a:tcPr>
                </a:tc>
              </a:tr>
              <a:tr h="868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Real-Time Soil Analysis with Physical Testing Kit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Limited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ED3"/>
                    </a:solidFill>
                  </a:tcPr>
                </a:tc>
              </a:tr>
              <a:tr h="868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Customized crop and fertilizer recommendation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Limited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ED3"/>
                    </a:solidFill>
                  </a:tcPr>
                </a:tc>
              </a:tr>
              <a:tr h="868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End-to-End Farm Management Guidance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Limited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ED3"/>
                    </a:solidFill>
                  </a:tcPr>
                </a:tc>
              </a:tr>
              <a:tr h="868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Adaptable for Different Farm Sizes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ED3"/>
                    </a:solidFill>
                  </a:tcPr>
                </a:tc>
              </a:tr>
              <a:tr h="868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User-Friendly Mobile Application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Limited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4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ED3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15000" y="40263"/>
            <a:ext cx="6858000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43222" y="5705865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43222" y="9007207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6"/>
                </a:lnTo>
                <a:lnTo>
                  <a:pt x="0" y="50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43222" y="6503325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3222" y="8153996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43222" y="7300785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71821" y="9007207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6"/>
                </a:lnTo>
                <a:lnTo>
                  <a:pt x="0" y="50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71821" y="8153996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71821" y="7300785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97690" y="9007207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6"/>
                </a:lnTo>
                <a:lnTo>
                  <a:pt x="0" y="50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97690" y="8153996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97690" y="7300785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011501" y="9007207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6"/>
                </a:lnTo>
                <a:lnTo>
                  <a:pt x="0" y="50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821004" y="9007207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6"/>
                </a:lnTo>
                <a:lnTo>
                  <a:pt x="0" y="50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821004" y="6503325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821004" y="8153996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821004" y="7300785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55518" y="1818215"/>
            <a:ext cx="16230600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Our unique advantage lies in providing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real-time soil testing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 with a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physical kit 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and delivering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personalized 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farming recommendations through a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mobile app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. Unlike competitors like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Fasal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,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Cropin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, and the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agri-government sector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, which offer general advice or periodic soil tests, our solution offers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customized insights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 for each farm based on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accurate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, real-time soil data. This makes our solution more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precise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, accessible, and </a:t>
            </a:r>
            <a:r>
              <a:rPr lang="en-US" b="true" sz="2250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adaptable </a:t>
            </a:r>
            <a:r>
              <a:rPr lang="en-US" sz="2250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to all farm sizes, ensuring better decision-making and higher yields for farmers.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3720456" y="8153996"/>
            <a:ext cx="675310" cy="502185"/>
          </a:xfrm>
          <a:custGeom>
            <a:avLst/>
            <a:gdLst/>
            <a:ahLst/>
            <a:cxnLst/>
            <a:rect r="r" b="b" t="t" l="l"/>
            <a:pathLst>
              <a:path h="502185" w="675310">
                <a:moveTo>
                  <a:pt x="0" y="0"/>
                </a:moveTo>
                <a:lnTo>
                  <a:pt x="675310" y="0"/>
                </a:lnTo>
                <a:lnTo>
                  <a:pt x="675310" y="502185"/>
                </a:lnTo>
                <a:lnTo>
                  <a:pt x="0" y="50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15000" y="40263"/>
            <a:ext cx="6858000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 TO MARKET</a:t>
            </a: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92502" y="3288055"/>
            <a:ext cx="5841657" cy="5442714"/>
          </a:xfrm>
          <a:custGeom>
            <a:avLst/>
            <a:gdLst/>
            <a:ahLst/>
            <a:cxnLst/>
            <a:rect r="r" b="b" t="t" l="l"/>
            <a:pathLst>
              <a:path h="5442714" w="5841657">
                <a:moveTo>
                  <a:pt x="0" y="0"/>
                </a:moveTo>
                <a:lnTo>
                  <a:pt x="5841656" y="0"/>
                </a:lnTo>
                <a:lnTo>
                  <a:pt x="5841656" y="5442714"/>
                </a:lnTo>
                <a:lnTo>
                  <a:pt x="0" y="544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56" t="-4615" r="-2216" b="-494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63087" y="2196377"/>
            <a:ext cx="4398453" cy="174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Digital Channels:</a:t>
            </a:r>
          </a:p>
          <a:p>
            <a:pPr algn="l" marL="497560" indent="-248780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Social media</a:t>
            </a:r>
          </a:p>
          <a:p>
            <a:pPr algn="l" marL="497560" indent="-248780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Influencer collaborations</a:t>
            </a:r>
          </a:p>
          <a:p>
            <a:pPr algn="l" marL="497560" indent="-248780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Google search ads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774" y="4911739"/>
            <a:ext cx="5084409" cy="211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b="true" sz="29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On-Ground Marketing: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Demos at local fairs or        agri-events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Posters &amp; banners in target areas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0605" y="2196377"/>
            <a:ext cx="4769657" cy="215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b="true" sz="29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Community Outreach:</a:t>
            </a:r>
          </a:p>
          <a:p>
            <a:pPr algn="l" marL="497562" indent="-248781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Referrals &amp; word-of-mouth</a:t>
            </a:r>
          </a:p>
          <a:p>
            <a:pPr algn="l" marL="497562" indent="-248781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Farmer groups</a:t>
            </a:r>
          </a:p>
          <a:p>
            <a:pPr algn="l" marL="497562" indent="-248781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Agri-cooperative partnerships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79202" y="7598538"/>
            <a:ext cx="6186049" cy="211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b="true" sz="28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Key Partnerships: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Agri-cooperatives &amp; government agencies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Farming related financing institutes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Local seed &amp; fertilizer suppliers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24010" y="1372147"/>
            <a:ext cx="3639980" cy="171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b="true" sz="29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Customer Support: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AI-driven guidance 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On-site kit setup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Warranty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63616" y="4911739"/>
            <a:ext cx="6224384" cy="171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b="true" sz="29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Education Empowerment: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Smart farming webinars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Local language tutorials for app &amp;      kit setup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04747" y="7598538"/>
            <a:ext cx="4494440" cy="171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b="true" sz="29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Distribution Channels: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Cooperative Partnerships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Online sales platform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Direct sales at events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9258300"/>
            <a:ext cx="1488962" cy="1028700"/>
          </a:xfrm>
          <a:custGeom>
            <a:avLst/>
            <a:gdLst/>
            <a:ahLst/>
            <a:cxnLst/>
            <a:rect r="r" b="b" t="t" l="l"/>
            <a:pathLst>
              <a:path h="1028700" w="1488962">
                <a:moveTo>
                  <a:pt x="0" y="0"/>
                </a:moveTo>
                <a:lnTo>
                  <a:pt x="1488962" y="0"/>
                </a:lnTo>
                <a:lnTo>
                  <a:pt x="148896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75083" y="1536109"/>
          <a:ext cx="15337834" cy="8372475"/>
        </p:xfrm>
        <a:graphic>
          <a:graphicData uri="http://schemas.openxmlformats.org/drawingml/2006/table">
            <a:tbl>
              <a:tblPr/>
              <a:tblGrid>
                <a:gridCol w="2410012"/>
                <a:gridCol w="10182123"/>
                <a:gridCol w="2745700"/>
              </a:tblGrid>
              <a:tr h="177569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496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Revenue Stream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496" strike="noStrike" u="non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496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Contribution to Total 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2410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Sensor Kit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One-time sales from sensor kits for soil analysis, installed on customer farms.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2410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Subscription Fees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Annual or monthly app subscription for real-time, personalized farming insights and premium features.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2410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In-App Purchases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Premium add-ons within the app, such as advanced pest control, crop yield tools, and premium AI-based insights.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2410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Partnership Deals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Bulk sales to cooperatives, NGOs, or government bodies for distribution to regional farmers.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63248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Consulting &amp; Training Services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 strike="noStrike" u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Customized consulting and training packages for larger farm operations and cooperatives.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0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5351318" y="40263"/>
            <a:ext cx="7585364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REVENUE STREAMS</a:t>
            </a: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63520" y="185302"/>
            <a:ext cx="6858000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GANTT CHART</a:t>
            </a: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78431" y="2210661"/>
            <a:ext cx="17331139" cy="6253030"/>
            <a:chOff x="0" y="0"/>
            <a:chExt cx="23108185" cy="833737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401" y="4033"/>
              <a:ext cx="23063224" cy="2164110"/>
              <a:chOff x="0" y="0"/>
              <a:chExt cx="3927602" cy="36854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927603" cy="368542"/>
              </a:xfrm>
              <a:custGeom>
                <a:avLst/>
                <a:gdLst/>
                <a:ahLst/>
                <a:cxnLst/>
                <a:rect r="r" b="b" t="t" l="l"/>
                <a:pathLst>
                  <a:path h="368542" w="3927603">
                    <a:moveTo>
                      <a:pt x="0" y="0"/>
                    </a:moveTo>
                    <a:lnTo>
                      <a:pt x="3927603" y="0"/>
                    </a:lnTo>
                    <a:lnTo>
                      <a:pt x="3927603" y="368542"/>
                    </a:lnTo>
                    <a:lnTo>
                      <a:pt x="0" y="368542"/>
                    </a:lnTo>
                    <a:close/>
                  </a:path>
                </a:pathLst>
              </a:custGeom>
              <a:solidFill>
                <a:srgbClr val="FFD69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3927602" cy="387592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>
                  <a:lnSpc>
                    <a:spcPts val="17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5400000">
              <a:off x="-178449" y="2371827"/>
              <a:ext cx="6144471" cy="5757819"/>
              <a:chOff x="0" y="0"/>
              <a:chExt cx="1046386" cy="98054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46386" cy="980541"/>
              </a:xfrm>
              <a:custGeom>
                <a:avLst/>
                <a:gdLst/>
                <a:ahLst/>
                <a:cxnLst/>
                <a:rect r="r" b="b" t="t" l="l"/>
                <a:pathLst>
                  <a:path h="980541" w="1046386">
                    <a:moveTo>
                      <a:pt x="0" y="0"/>
                    </a:moveTo>
                    <a:lnTo>
                      <a:pt x="1046386" y="0"/>
                    </a:lnTo>
                    <a:lnTo>
                      <a:pt x="1046386" y="980541"/>
                    </a:lnTo>
                    <a:lnTo>
                      <a:pt x="0" y="980541"/>
                    </a:lnTo>
                    <a:close/>
                  </a:path>
                </a:pathLst>
              </a:custGeom>
              <a:solidFill>
                <a:srgbClr val="FFD699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1046386" cy="999591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>
                  <a:lnSpc>
                    <a:spcPts val="1751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5760669" y="1466747"/>
              <a:ext cx="1335685" cy="4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  <a:spcBef>
                  <a:spcPct val="0"/>
                </a:spcBef>
              </a:pPr>
              <a:r>
                <a:rPr lang="en-US" b="true" sz="20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360748" y="1466747"/>
              <a:ext cx="1335685" cy="4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  <a:spcBef>
                  <a:spcPct val="0"/>
                </a:spcBef>
              </a:pPr>
              <a:r>
                <a:rPr lang="en-US" b="true" sz="20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Q1</a:t>
              </a:r>
            </a:p>
          </p:txBody>
        </p:sp>
        <p:sp>
          <p:nvSpPr>
            <p:cNvPr name="AutoShape 16" id="16"/>
            <p:cNvSpPr/>
            <p:nvPr/>
          </p:nvSpPr>
          <p:spPr>
            <a:xfrm flipH="true" flipV="true">
              <a:off x="14877" y="14401"/>
              <a:ext cx="23062748" cy="0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7575697" y="1466747"/>
              <a:ext cx="1335685" cy="4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  <a:spcBef>
                  <a:spcPct val="0"/>
                </a:spcBef>
              </a:pPr>
              <a:r>
                <a:rPr lang="en-US" b="true" sz="20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666434" y="1466747"/>
              <a:ext cx="1335685" cy="4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  <a:spcBef>
                  <a:spcPct val="0"/>
                </a:spcBef>
              </a:pPr>
              <a:r>
                <a:rPr lang="en-US" b="true" sz="20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188012" y="1466747"/>
              <a:ext cx="1335685" cy="4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  <a:spcBef>
                  <a:spcPct val="0"/>
                </a:spcBef>
              </a:pPr>
              <a:r>
                <a:rPr lang="en-US" b="true" sz="20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Q3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981224" y="1466747"/>
              <a:ext cx="1335685" cy="4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  <a:spcBef>
                  <a:spcPct val="0"/>
                </a:spcBef>
              </a:pPr>
              <a:r>
                <a:rPr lang="en-US" b="true" sz="20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878170" y="1466747"/>
              <a:ext cx="1335685" cy="4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  <a:spcBef>
                  <a:spcPct val="0"/>
                </a:spcBef>
              </a:pPr>
              <a:r>
                <a:rPr lang="en-US" b="true" sz="20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329068" y="1466747"/>
              <a:ext cx="1335685" cy="4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  <a:spcBef>
                  <a:spcPct val="0"/>
                </a:spcBef>
              </a:pPr>
              <a:r>
                <a:rPr lang="en-US" b="true" sz="20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Q4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flipV="true">
              <a:off x="7359204" y="1229670"/>
              <a:ext cx="0" cy="7093301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>
              <a:off x="5772696" y="1218811"/>
              <a:ext cx="17304452" cy="10849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>
              <a:off x="14877" y="2178501"/>
              <a:ext cx="23062271" cy="0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14877" y="3411870"/>
              <a:ext cx="23062271" cy="0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>
              <a:off x="14877" y="4639646"/>
              <a:ext cx="23062271" cy="0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14877" y="5867421"/>
              <a:ext cx="23062271" cy="0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>
              <a:off x="14877" y="7095196"/>
              <a:ext cx="23062271" cy="0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>
              <a:off x="14877" y="8322972"/>
              <a:ext cx="23093308" cy="0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V="true">
              <a:off x="10742915" y="1229670"/>
              <a:ext cx="21330" cy="7093301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5772696" y="25250"/>
              <a:ext cx="0" cy="8297722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9091793" y="1229670"/>
              <a:ext cx="0" cy="7093301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V="true">
              <a:off x="12310074" y="14401"/>
              <a:ext cx="0" cy="8308571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13657695" y="1229670"/>
              <a:ext cx="8739" cy="7093301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15001504" y="1229670"/>
              <a:ext cx="615" cy="7093301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16316910" y="1229661"/>
              <a:ext cx="0" cy="7093311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V="true">
              <a:off x="20353827" y="4033"/>
              <a:ext cx="15473" cy="8318939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V="true">
              <a:off x="17664753" y="25250"/>
              <a:ext cx="8857" cy="8297722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0" id="40"/>
            <p:cNvGrpSpPr/>
            <p:nvPr/>
          </p:nvGrpSpPr>
          <p:grpSpPr>
            <a:xfrm rot="0">
              <a:off x="5899860" y="2451885"/>
              <a:ext cx="3054409" cy="764978"/>
              <a:chOff x="0" y="0"/>
              <a:chExt cx="520157" cy="130274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20157" cy="130274"/>
              </a:xfrm>
              <a:custGeom>
                <a:avLst/>
                <a:gdLst/>
                <a:ahLst/>
                <a:cxnLst/>
                <a:rect r="r" b="b" t="t" l="l"/>
                <a:pathLst>
                  <a:path h="130274" w="520157">
                    <a:moveTo>
                      <a:pt x="0" y="0"/>
                    </a:moveTo>
                    <a:lnTo>
                      <a:pt x="520157" y="0"/>
                    </a:lnTo>
                    <a:lnTo>
                      <a:pt x="520157" y="130274"/>
                    </a:lnTo>
                    <a:lnTo>
                      <a:pt x="0" y="130274"/>
                    </a:lnTo>
                    <a:close/>
                  </a:path>
                </a:pathLst>
              </a:custGeom>
              <a:solidFill>
                <a:srgbClr val="FFD699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520157" cy="149324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>
                  <a:lnSpc>
                    <a:spcPts val="1891"/>
                  </a:lnSpc>
                </a:pPr>
                <a:r>
                  <a:rPr lang="en-US" sz="1351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Market Research</a:t>
                </a:r>
              </a:p>
              <a:p>
                <a:pPr algn="ctr">
                  <a:lnSpc>
                    <a:spcPts val="1891"/>
                  </a:lnSpc>
                </a:pPr>
                <a:r>
                  <a:rPr lang="en-US" sz="1351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Data Collection</a:t>
                </a: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1514868" y="3642322"/>
              <a:ext cx="3353083" cy="764978"/>
              <a:chOff x="0" y="0"/>
              <a:chExt cx="571021" cy="130274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571021" cy="130274"/>
              </a:xfrm>
              <a:custGeom>
                <a:avLst/>
                <a:gdLst/>
                <a:ahLst/>
                <a:cxnLst/>
                <a:rect r="r" b="b" t="t" l="l"/>
                <a:pathLst>
                  <a:path h="130274" w="571021">
                    <a:moveTo>
                      <a:pt x="0" y="0"/>
                    </a:moveTo>
                    <a:lnTo>
                      <a:pt x="571021" y="0"/>
                    </a:lnTo>
                    <a:lnTo>
                      <a:pt x="571021" y="130274"/>
                    </a:lnTo>
                    <a:lnTo>
                      <a:pt x="0" y="130274"/>
                    </a:lnTo>
                    <a:close/>
                  </a:path>
                </a:pathLst>
              </a:custGeom>
              <a:solidFill>
                <a:srgbClr val="FFD6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571021" cy="149324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Field Testing</a:t>
                </a:r>
              </a:p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Optimize Design</a:t>
                </a: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4334276" y="4900378"/>
              <a:ext cx="3187431" cy="764978"/>
              <a:chOff x="0" y="0"/>
              <a:chExt cx="542811" cy="130274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542811" cy="130274"/>
              </a:xfrm>
              <a:custGeom>
                <a:avLst/>
                <a:gdLst/>
                <a:ahLst/>
                <a:cxnLst/>
                <a:rect r="r" b="b" t="t" l="l"/>
                <a:pathLst>
                  <a:path h="130274" w="542811">
                    <a:moveTo>
                      <a:pt x="0" y="0"/>
                    </a:moveTo>
                    <a:lnTo>
                      <a:pt x="542811" y="0"/>
                    </a:lnTo>
                    <a:lnTo>
                      <a:pt x="542811" y="130274"/>
                    </a:lnTo>
                    <a:lnTo>
                      <a:pt x="0" y="130274"/>
                    </a:lnTo>
                    <a:close/>
                  </a:path>
                </a:pathLst>
              </a:custGeom>
              <a:solidFill>
                <a:srgbClr val="FFD6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9050"/>
                <a:ext cx="542811" cy="149324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Beta Release </a:t>
                </a:r>
              </a:p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Early Marketing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17803756" y="7340011"/>
              <a:ext cx="5100144" cy="823728"/>
              <a:chOff x="0" y="0"/>
              <a:chExt cx="894186" cy="14442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94186" cy="144421"/>
              </a:xfrm>
              <a:custGeom>
                <a:avLst/>
                <a:gdLst/>
                <a:ahLst/>
                <a:cxnLst/>
                <a:rect r="r" b="b" t="t" l="l"/>
                <a:pathLst>
                  <a:path h="144421" w="894186">
                    <a:moveTo>
                      <a:pt x="0" y="0"/>
                    </a:moveTo>
                    <a:lnTo>
                      <a:pt x="894186" y="0"/>
                    </a:lnTo>
                    <a:lnTo>
                      <a:pt x="894186" y="144421"/>
                    </a:lnTo>
                    <a:lnTo>
                      <a:pt x="0" y="144421"/>
                    </a:lnTo>
                    <a:close/>
                  </a:path>
                </a:pathLst>
              </a:custGeom>
              <a:solidFill>
                <a:srgbClr val="FFD6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9050"/>
                <a:ext cx="894186" cy="163471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Explore export options</a:t>
                </a:r>
              </a:p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Strengthen brand presence</a:t>
                </a: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7639816" y="377805"/>
              <a:ext cx="4190998" cy="445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4"/>
                </a:lnSpc>
                <a:spcBef>
                  <a:spcPct val="0"/>
                </a:spcBef>
              </a:pPr>
              <a:r>
                <a:rPr lang="en-US" b="true" sz="2038" spc="10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YEAR 1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737226" y="775491"/>
              <a:ext cx="4458156" cy="614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81"/>
                </a:lnSpc>
                <a:spcBef>
                  <a:spcPct val="0"/>
                </a:spcBef>
              </a:pPr>
              <a:r>
                <a:rPr lang="en-US" b="true" sz="2843" spc="483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PROCESS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487298" y="2531672"/>
              <a:ext cx="5572061" cy="445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9"/>
                </a:lnSpc>
                <a:spcBef>
                  <a:spcPct val="0"/>
                </a:spcBef>
              </a:pPr>
              <a:r>
                <a:rPr lang="en-US" sz="2028" b="tru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Research &amp; Planning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487298" y="3753496"/>
              <a:ext cx="5572061" cy="445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9"/>
                </a:lnSpc>
                <a:spcBef>
                  <a:spcPct val="0"/>
                </a:spcBef>
              </a:pPr>
              <a:r>
                <a:rPr lang="en-US" sz="2028" b="tru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Testing &amp; Optimization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487298" y="4981271"/>
              <a:ext cx="5572061" cy="445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9"/>
                </a:lnSpc>
                <a:spcBef>
                  <a:spcPct val="0"/>
                </a:spcBef>
              </a:pPr>
              <a:r>
                <a:rPr lang="en-US" sz="2028" b="tru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Product Launch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487298" y="6209047"/>
              <a:ext cx="5572061" cy="445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9"/>
                </a:lnSpc>
                <a:spcBef>
                  <a:spcPct val="0"/>
                </a:spcBef>
              </a:pPr>
              <a:r>
                <a:rPr lang="en-US" sz="2028" b="tru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Market Expansion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487298" y="7436822"/>
              <a:ext cx="6190099" cy="445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9"/>
                </a:lnSpc>
                <a:spcBef>
                  <a:spcPct val="0"/>
                </a:spcBef>
              </a:pPr>
              <a:r>
                <a:rPr lang="en-US" sz="2028" b="tru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National &amp; Product Scaling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2906738" y="377805"/>
              <a:ext cx="4190998" cy="445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4"/>
                </a:lnSpc>
                <a:spcBef>
                  <a:spcPct val="0"/>
                </a:spcBef>
              </a:pPr>
              <a:r>
                <a:rPr lang="en-US" b="true" sz="2038" spc="10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YEAR2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6971642" y="377188"/>
              <a:ext cx="4190998" cy="445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4"/>
                </a:lnSpc>
                <a:spcBef>
                  <a:spcPct val="0"/>
                </a:spcBef>
              </a:pPr>
              <a:r>
                <a:rPr lang="en-US" b="true" sz="2038" spc="10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YEAR 3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0299537" y="377188"/>
              <a:ext cx="2741673" cy="445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4"/>
                </a:lnSpc>
                <a:spcBef>
                  <a:spcPct val="0"/>
                </a:spcBef>
              </a:pPr>
              <a:r>
                <a:rPr lang="en-US" b="true" sz="2038" spc="10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YEAR 4</a:t>
              </a:r>
            </a:p>
          </p:txBody>
        </p:sp>
        <p:sp>
          <p:nvSpPr>
            <p:cNvPr name="AutoShape 62" id="62"/>
            <p:cNvSpPr/>
            <p:nvPr/>
          </p:nvSpPr>
          <p:spPr>
            <a:xfrm flipH="true">
              <a:off x="14401" y="2645"/>
              <a:ext cx="0" cy="8320327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3" id="63"/>
            <p:cNvSpPr/>
            <p:nvPr/>
          </p:nvSpPr>
          <p:spPr>
            <a:xfrm flipH="true">
              <a:off x="23077625" y="2666"/>
              <a:ext cx="15280" cy="8320306"/>
            </a:xfrm>
            <a:prstGeom prst="line">
              <a:avLst/>
            </a:prstGeom>
            <a:ln cap="flat" w="2880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4" id="64"/>
            <p:cNvGrpSpPr/>
            <p:nvPr/>
          </p:nvGrpSpPr>
          <p:grpSpPr>
            <a:xfrm rot="0">
              <a:off x="9271975" y="2391301"/>
              <a:ext cx="2941880" cy="854759"/>
              <a:chOff x="0" y="0"/>
              <a:chExt cx="700103" cy="203414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700103" cy="203414"/>
              </a:xfrm>
              <a:custGeom>
                <a:avLst/>
                <a:gdLst/>
                <a:ahLst/>
                <a:cxnLst/>
                <a:rect r="r" b="b" t="t" l="l"/>
                <a:pathLst>
                  <a:path h="203414" w="700103">
                    <a:moveTo>
                      <a:pt x="0" y="0"/>
                    </a:moveTo>
                    <a:lnTo>
                      <a:pt x="700103" y="0"/>
                    </a:lnTo>
                    <a:lnTo>
                      <a:pt x="700103" y="203414"/>
                    </a:lnTo>
                    <a:lnTo>
                      <a:pt x="0" y="203414"/>
                    </a:lnTo>
                    <a:close/>
                  </a:path>
                </a:pathLst>
              </a:custGeom>
              <a:solidFill>
                <a:srgbClr val="FFD6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19050"/>
                <a:ext cx="700103" cy="222464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App Prototype</a:t>
                </a:r>
              </a:p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5787832" y="6056207"/>
              <a:ext cx="3103133" cy="764978"/>
              <a:chOff x="0" y="0"/>
              <a:chExt cx="528455" cy="130274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528455" cy="130274"/>
              </a:xfrm>
              <a:custGeom>
                <a:avLst/>
                <a:gdLst/>
                <a:ahLst/>
                <a:cxnLst/>
                <a:rect r="r" b="b" t="t" l="l"/>
                <a:pathLst>
                  <a:path h="130274" w="528455">
                    <a:moveTo>
                      <a:pt x="0" y="0"/>
                    </a:moveTo>
                    <a:lnTo>
                      <a:pt x="528455" y="0"/>
                    </a:lnTo>
                    <a:lnTo>
                      <a:pt x="528455" y="130274"/>
                    </a:lnTo>
                    <a:lnTo>
                      <a:pt x="0" y="130274"/>
                    </a:lnTo>
                    <a:close/>
                  </a:path>
                </a:pathLst>
              </a:custGeom>
              <a:solidFill>
                <a:srgbClr val="FFD6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19050"/>
                <a:ext cx="528455" cy="149324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Scale Manufacturing</a:t>
                </a:r>
              </a:p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Expand Partnership</a:t>
                </a: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9067141" y="6056207"/>
              <a:ext cx="3836758" cy="764978"/>
              <a:chOff x="0" y="0"/>
              <a:chExt cx="653389" cy="130274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53389" cy="130274"/>
              </a:xfrm>
              <a:custGeom>
                <a:avLst/>
                <a:gdLst/>
                <a:ahLst/>
                <a:cxnLst/>
                <a:rect r="r" b="b" t="t" l="l"/>
                <a:pathLst>
                  <a:path h="130274" w="653389">
                    <a:moveTo>
                      <a:pt x="0" y="0"/>
                    </a:moveTo>
                    <a:lnTo>
                      <a:pt x="653389" y="0"/>
                    </a:lnTo>
                    <a:lnTo>
                      <a:pt x="653389" y="130274"/>
                    </a:lnTo>
                    <a:lnTo>
                      <a:pt x="0" y="130274"/>
                    </a:lnTo>
                    <a:close/>
                  </a:path>
                </a:pathLst>
              </a:custGeom>
              <a:solidFill>
                <a:srgbClr val="FFD6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19050"/>
                <a:ext cx="653389" cy="149324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Expand to additional regions</a:t>
                </a:r>
              </a:p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Build customer support team</a:t>
                </a: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16971642" y="3643269"/>
              <a:ext cx="3353083" cy="764978"/>
              <a:chOff x="0" y="0"/>
              <a:chExt cx="571021" cy="130274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571021" cy="130274"/>
              </a:xfrm>
              <a:custGeom>
                <a:avLst/>
                <a:gdLst/>
                <a:ahLst/>
                <a:cxnLst/>
                <a:rect r="r" b="b" t="t" l="l"/>
                <a:pathLst>
                  <a:path h="130274" w="571021">
                    <a:moveTo>
                      <a:pt x="0" y="0"/>
                    </a:moveTo>
                    <a:lnTo>
                      <a:pt x="571021" y="0"/>
                    </a:lnTo>
                    <a:lnTo>
                      <a:pt x="571021" y="130274"/>
                    </a:lnTo>
                    <a:lnTo>
                      <a:pt x="0" y="130274"/>
                    </a:lnTo>
                    <a:close/>
                  </a:path>
                </a:pathLst>
              </a:custGeom>
              <a:solidFill>
                <a:srgbClr val="FFD6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19050"/>
                <a:ext cx="571021" cy="149324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Refine based on feedback</a:t>
                </a:r>
              </a:p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Introduce new features</a:t>
                </a: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9271975" y="2782709"/>
              <a:ext cx="5595975" cy="463351"/>
              <a:chOff x="0" y="0"/>
              <a:chExt cx="1331721" cy="110267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331721" cy="110267"/>
              </a:xfrm>
              <a:custGeom>
                <a:avLst/>
                <a:gdLst/>
                <a:ahLst/>
                <a:cxnLst/>
                <a:rect r="r" b="b" t="t" l="l"/>
                <a:pathLst>
                  <a:path h="110267" w="1331721">
                    <a:moveTo>
                      <a:pt x="0" y="0"/>
                    </a:moveTo>
                    <a:lnTo>
                      <a:pt x="1331721" y="0"/>
                    </a:lnTo>
                    <a:lnTo>
                      <a:pt x="1331721" y="110267"/>
                    </a:lnTo>
                    <a:lnTo>
                      <a:pt x="0" y="110267"/>
                    </a:lnTo>
                    <a:close/>
                  </a:path>
                </a:pathLst>
              </a:custGeom>
              <a:solidFill>
                <a:srgbClr val="FFD6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19050"/>
                <a:ext cx="1331721" cy="129317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Sensor </a:t>
                </a: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Prototype</a:t>
                </a: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17798089" y="4912302"/>
              <a:ext cx="5105811" cy="741129"/>
              <a:chOff x="0" y="0"/>
              <a:chExt cx="869505" cy="126212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69505" cy="126212"/>
              </a:xfrm>
              <a:custGeom>
                <a:avLst/>
                <a:gdLst/>
                <a:ahLst/>
                <a:cxnLst/>
                <a:rect r="r" b="b" t="t" l="l"/>
                <a:pathLst>
                  <a:path h="126212" w="869505">
                    <a:moveTo>
                      <a:pt x="0" y="0"/>
                    </a:moveTo>
                    <a:lnTo>
                      <a:pt x="869505" y="0"/>
                    </a:lnTo>
                    <a:lnTo>
                      <a:pt x="869505" y="126212"/>
                    </a:lnTo>
                    <a:lnTo>
                      <a:pt x="0" y="126212"/>
                    </a:lnTo>
                    <a:close/>
                  </a:path>
                </a:pathLst>
              </a:custGeom>
              <a:solidFill>
                <a:srgbClr val="FFD69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19050"/>
                <a:ext cx="869505" cy="145262"/>
              </a:xfrm>
              <a:prstGeom prst="rect">
                <a:avLst/>
              </a:prstGeom>
            </p:spPr>
            <p:txBody>
              <a:bodyPr anchor="ctr" rtlCol="false" tIns="39229" lIns="39229" bIns="39229" rIns="39229"/>
              <a:lstStyle/>
              <a:p>
                <a:pPr algn="ctr" marL="0" indent="0" lvl="0">
                  <a:lnSpc>
                    <a:spcPts val="1891"/>
                  </a:lnSpc>
                  <a:spcBef>
                    <a:spcPct val="0"/>
                  </a:spcBef>
                </a:pPr>
                <a:r>
                  <a:rPr lang="en-US" sz="1351" strike="noStrike" u="none">
                    <a:solidFill>
                      <a:srgbClr val="000000"/>
                    </a:solidFill>
                    <a:latin typeface="Nourd"/>
                    <a:ea typeface="Nourd"/>
                    <a:cs typeface="Nourd"/>
                    <a:sym typeface="Nourd"/>
                  </a:rPr>
                  <a:t> Official Release 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18777" y="1615788"/>
          <a:ext cx="16650446" cy="7467507"/>
        </p:xfrm>
        <a:graphic>
          <a:graphicData uri="http://schemas.openxmlformats.org/drawingml/2006/table">
            <a:tbl>
              <a:tblPr/>
              <a:tblGrid>
                <a:gridCol w="3807053"/>
                <a:gridCol w="2550731"/>
                <a:gridCol w="2490906"/>
                <a:gridCol w="2520819"/>
                <a:gridCol w="2580644"/>
                <a:gridCol w="2700293"/>
              </a:tblGrid>
              <a:tr h="1118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Market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2025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2026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2027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2028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Nourd Bold"/>
                          <a:ea typeface="Nourd Bold"/>
                          <a:cs typeface="Nourd Bold"/>
                          <a:sym typeface="Nourd Bold"/>
                        </a:rPr>
                        <a:t>2029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8888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Units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7250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8520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9550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10,700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11,200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888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Price per unit (Rs)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600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650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725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800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900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888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Total Revenue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43.5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55.3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70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85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1 crore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9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Material &amp; </a:t>
                      </a:r>
                      <a:endParaRPr lang="en-US" sz="1100"/>
                    </a:p>
                    <a:p>
                      <a:pPr algn="ctr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Manufacturing cost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14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16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19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21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24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329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Sales and Marketing cost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1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2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4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6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9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225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Profit before tax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28.5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37.3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47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58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Nourd"/>
                          <a:ea typeface="Nourd"/>
                          <a:cs typeface="Nourd"/>
                          <a:sym typeface="Nourd"/>
                        </a:rPr>
                        <a:t>67 lakh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4042064" y="40263"/>
            <a:ext cx="10203873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FINANCIAL PROJECTIONS</a:t>
            </a: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098051"/>
            <a:ext cx="1720911" cy="1188949"/>
          </a:xfrm>
          <a:custGeom>
            <a:avLst/>
            <a:gdLst/>
            <a:ahLst/>
            <a:cxnLst/>
            <a:rect r="r" b="b" t="t" l="l"/>
            <a:pathLst>
              <a:path h="1188949" w="1720911">
                <a:moveTo>
                  <a:pt x="0" y="0"/>
                </a:moveTo>
                <a:lnTo>
                  <a:pt x="1720911" y="0"/>
                </a:lnTo>
                <a:lnTo>
                  <a:pt x="1720911" y="1188949"/>
                </a:lnTo>
                <a:lnTo>
                  <a:pt x="0" y="1188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714048">
            <a:off x="-3214131" y="-358558"/>
            <a:ext cx="8322541" cy="5507002"/>
          </a:xfrm>
          <a:custGeom>
            <a:avLst/>
            <a:gdLst/>
            <a:ahLst/>
            <a:cxnLst/>
            <a:rect r="r" b="b" t="t" l="l"/>
            <a:pathLst>
              <a:path h="5507002" w="8322541">
                <a:moveTo>
                  <a:pt x="0" y="0"/>
                </a:moveTo>
                <a:lnTo>
                  <a:pt x="8322541" y="0"/>
                </a:lnTo>
                <a:lnTo>
                  <a:pt x="8322541" y="5507002"/>
                </a:lnTo>
                <a:lnTo>
                  <a:pt x="0" y="550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12955" y="1996473"/>
            <a:ext cx="2833849" cy="2822780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5063" t="-12283" r="-1175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453749" y="1996473"/>
            <a:ext cx="2872497" cy="2861277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4062" t="-38942" r="-24923" b="-9668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413139" y="2000454"/>
            <a:ext cx="2868502" cy="2857296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2360" t="0" r="-2919" b="-891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386541" y="2011412"/>
            <a:ext cx="2857500" cy="2846338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3255" t="0" r="223" b="-15416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532041" y="6068251"/>
            <a:ext cx="2814763" cy="2803768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3385" t="-28463" r="-8520" b="-5521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453749" y="6046966"/>
            <a:ext cx="2857500" cy="2846338"/>
            <a:chOff x="0" y="0"/>
            <a:chExt cx="6502400" cy="6477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63085" t="-91124" r="-97077" b="-15731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601578" y="6135339"/>
            <a:ext cx="2680063" cy="2669594"/>
            <a:chOff x="0" y="0"/>
            <a:chExt cx="6502400" cy="6477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3914" t="-33870" r="-7968" b="-15973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3594872" y="6135339"/>
            <a:ext cx="2658694" cy="2648309"/>
            <a:chOff x="0" y="0"/>
            <a:chExt cx="6502400" cy="6477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4603" t="-27979" r="-2813" b="-18632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3957621" y="5095875"/>
            <a:ext cx="1715340" cy="41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1"/>
              </a:lnSpc>
              <a:spcBef>
                <a:spcPct val="0"/>
              </a:spcBef>
            </a:pPr>
            <a:r>
              <a:rPr lang="en-US" sz="244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Saurabh K 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93338" y="9021772"/>
            <a:ext cx="2062956" cy="38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  <a:spcBef>
                <a:spcPct val="0"/>
              </a:spcBef>
            </a:pPr>
            <a:r>
              <a:rPr lang="en-US" sz="224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Himanshi Meena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-5729747">
            <a:off x="13450500" y="5859774"/>
            <a:ext cx="8322541" cy="5507002"/>
          </a:xfrm>
          <a:custGeom>
            <a:avLst/>
            <a:gdLst/>
            <a:ahLst/>
            <a:cxnLst/>
            <a:rect r="r" b="b" t="t" l="l"/>
            <a:pathLst>
              <a:path h="5507002" w="8322541">
                <a:moveTo>
                  <a:pt x="0" y="0"/>
                </a:moveTo>
                <a:lnTo>
                  <a:pt x="8322541" y="0"/>
                </a:lnTo>
                <a:lnTo>
                  <a:pt x="8322541" y="5507002"/>
                </a:lnTo>
                <a:lnTo>
                  <a:pt x="0" y="5507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4042064" y="40263"/>
            <a:ext cx="10203873" cy="100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TEAM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98546" y="5086350"/>
            <a:ext cx="1375897" cy="45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1"/>
              </a:lnSpc>
              <a:spcBef>
                <a:spcPct val="0"/>
              </a:spcBef>
            </a:pPr>
            <a:r>
              <a:rPr lang="en-US" sz="264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Monica 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78205" y="9038587"/>
            <a:ext cx="1522435" cy="41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1"/>
              </a:lnSpc>
              <a:spcBef>
                <a:spcPct val="0"/>
              </a:spcBef>
            </a:pPr>
            <a:r>
              <a:rPr lang="en-US" sz="244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Jay Rathod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647967" y="9050426"/>
            <a:ext cx="2485048" cy="39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Mridul Choudhary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18243" y="9021772"/>
            <a:ext cx="1469296" cy="39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Soyal Khan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934497" y="5095875"/>
            <a:ext cx="1836787" cy="39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Anand Shinde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852688" y="5095875"/>
            <a:ext cx="2154383" cy="41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1"/>
              </a:lnSpc>
              <a:spcBef>
                <a:spcPct val="0"/>
              </a:spcBef>
            </a:pPr>
            <a:r>
              <a:rPr lang="en-US" sz="2443">
                <a:solidFill>
                  <a:srgbClr val="000000"/>
                </a:solidFill>
                <a:latin typeface="Nourd"/>
                <a:ea typeface="Nourd"/>
                <a:cs typeface="Nourd"/>
                <a:sym typeface="Nourd"/>
              </a:rPr>
              <a:t>Anshika Tripathi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-1851093" y="-7233741"/>
            <a:ext cx="21651322" cy="21809940"/>
          </a:xfrm>
          <a:custGeom>
            <a:avLst/>
            <a:gdLst/>
            <a:ahLst/>
            <a:cxnLst/>
            <a:rect r="r" b="b" t="t" l="l"/>
            <a:pathLst>
              <a:path h="21809940" w="21651322">
                <a:moveTo>
                  <a:pt x="0" y="0"/>
                </a:moveTo>
                <a:lnTo>
                  <a:pt x="21651322" y="0"/>
                </a:lnTo>
                <a:lnTo>
                  <a:pt x="21651322" y="21809940"/>
                </a:lnTo>
                <a:lnTo>
                  <a:pt x="0" y="218099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999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31879" y="5634482"/>
            <a:ext cx="4817023" cy="3255901"/>
          </a:xfrm>
          <a:custGeom>
            <a:avLst/>
            <a:gdLst/>
            <a:ahLst/>
            <a:cxnLst/>
            <a:rect r="r" b="b" t="t" l="l"/>
            <a:pathLst>
              <a:path h="3255901" w="4817023">
                <a:moveTo>
                  <a:pt x="0" y="0"/>
                </a:moveTo>
                <a:lnTo>
                  <a:pt x="4817023" y="0"/>
                </a:lnTo>
                <a:lnTo>
                  <a:pt x="4817023" y="3255901"/>
                </a:lnTo>
                <a:lnTo>
                  <a:pt x="0" y="3255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2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2907" y="2161198"/>
            <a:ext cx="4843638" cy="3223221"/>
          </a:xfrm>
          <a:custGeom>
            <a:avLst/>
            <a:gdLst/>
            <a:ahLst/>
            <a:cxnLst/>
            <a:rect r="r" b="b" t="t" l="l"/>
            <a:pathLst>
              <a:path h="3223221" w="4843638">
                <a:moveTo>
                  <a:pt x="0" y="0"/>
                </a:moveTo>
                <a:lnTo>
                  <a:pt x="4843638" y="0"/>
                </a:lnTo>
                <a:lnTo>
                  <a:pt x="4843638" y="3223221"/>
                </a:lnTo>
                <a:lnTo>
                  <a:pt x="0" y="3223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08264" y="5634482"/>
            <a:ext cx="5842590" cy="3255901"/>
          </a:xfrm>
          <a:custGeom>
            <a:avLst/>
            <a:gdLst/>
            <a:ahLst/>
            <a:cxnLst/>
            <a:rect r="r" b="b" t="t" l="l"/>
            <a:pathLst>
              <a:path h="3255901" w="5842590">
                <a:moveTo>
                  <a:pt x="0" y="0"/>
                </a:moveTo>
                <a:lnTo>
                  <a:pt x="5842590" y="0"/>
                </a:lnTo>
                <a:lnTo>
                  <a:pt x="5842590" y="3255901"/>
                </a:lnTo>
                <a:lnTo>
                  <a:pt x="0" y="3255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137" r="0" b="-427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2907" y="5634482"/>
            <a:ext cx="4843638" cy="3255901"/>
          </a:xfrm>
          <a:custGeom>
            <a:avLst/>
            <a:gdLst/>
            <a:ahLst/>
            <a:cxnLst/>
            <a:rect r="r" b="b" t="t" l="l"/>
            <a:pathLst>
              <a:path h="3255901" w="4843638">
                <a:moveTo>
                  <a:pt x="0" y="0"/>
                </a:moveTo>
                <a:lnTo>
                  <a:pt x="4843638" y="0"/>
                </a:lnTo>
                <a:lnTo>
                  <a:pt x="4843638" y="3255901"/>
                </a:lnTo>
                <a:lnTo>
                  <a:pt x="0" y="3255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3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32573" y="2161198"/>
            <a:ext cx="4843462" cy="3223104"/>
          </a:xfrm>
          <a:custGeom>
            <a:avLst/>
            <a:gdLst/>
            <a:ahLst/>
            <a:cxnLst/>
            <a:rect r="r" b="b" t="t" l="l"/>
            <a:pathLst>
              <a:path h="3223104" w="4843462">
                <a:moveTo>
                  <a:pt x="0" y="0"/>
                </a:moveTo>
                <a:lnTo>
                  <a:pt x="4843462" y="0"/>
                </a:lnTo>
                <a:lnTo>
                  <a:pt x="4843462" y="3223104"/>
                </a:lnTo>
                <a:lnTo>
                  <a:pt x="0" y="32231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5715000" y="40263"/>
            <a:ext cx="6858000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39172" y="2427450"/>
            <a:ext cx="6780774" cy="262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  <a:spcBef>
                <a:spcPct val="0"/>
              </a:spcBef>
            </a:pPr>
            <a:r>
              <a:rPr lang="en-US" b="true" sz="376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Traditional agricultural practices and heuristic decision-making diminishes farmers' profitability.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62947" y="2735576"/>
            <a:ext cx="6362106" cy="6560921"/>
          </a:xfrm>
          <a:custGeom>
            <a:avLst/>
            <a:gdLst/>
            <a:ahLst/>
            <a:cxnLst/>
            <a:rect r="r" b="b" t="t" l="l"/>
            <a:pathLst>
              <a:path h="6560921" w="6362106">
                <a:moveTo>
                  <a:pt x="0" y="0"/>
                </a:moveTo>
                <a:lnTo>
                  <a:pt x="6362106" y="0"/>
                </a:lnTo>
                <a:lnTo>
                  <a:pt x="6362106" y="6560921"/>
                </a:lnTo>
                <a:lnTo>
                  <a:pt x="0" y="6560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74801" y="40263"/>
            <a:ext cx="8938398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DISCOVERY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72376"/>
            <a:ext cx="5332052" cy="375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Total farmers :</a:t>
            </a: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25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S</a:t>
            </a: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mall(&lt;5 acres):13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M</a:t>
            </a: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edium: 5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L</a:t>
            </a: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arge(&gt;25): 7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E</a:t>
            </a: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xperts: 2</a:t>
            </a:r>
            <a:r>
              <a:rPr lang="en-US" sz="23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(CTARA &amp; Unnati Maharashtra Abhiyan project)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States: </a:t>
            </a:r>
            <a:r>
              <a:rPr lang="en-US" sz="23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Maharashtra, Kerala, Rajasthan, Tamil Nadu, and Uttar Pradesh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774" y="1415175"/>
            <a:ext cx="2502749" cy="5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Statistics: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1030" y="6260035"/>
            <a:ext cx="5760305" cy="333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Yield satisfaction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Crop/seed selection process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Soil health challenges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Fertilizer/pesticide decisions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Crop threat concerns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Harvest planning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Yield/profit obstacles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Tech comfort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802834"/>
            <a:ext cx="2303822" cy="5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Questions: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55214" y="1862851"/>
            <a:ext cx="5189818" cy="700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High demand for training in modern practices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Financial constraints and tech skepticism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Varied needs across farm sizes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Collaborative potential in family-run farms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High equipment costs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Limited mobile tech comfort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Access issues with recommended products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Gaps in understanding of advanced techniques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Mixed views on tech investments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91243" y="1415175"/>
            <a:ext cx="1792510" cy="5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Insights:</a:t>
            </a:r>
          </a:p>
        </p:txBody>
      </p:sp>
      <p:sp>
        <p:nvSpPr>
          <p:cNvPr name="AutoShape 14" id="14"/>
          <p:cNvSpPr/>
          <p:nvPr/>
        </p:nvSpPr>
        <p:spPr>
          <a:xfrm>
            <a:off x="9718799" y="2368680"/>
            <a:ext cx="2606115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9718799" y="2368680"/>
            <a:ext cx="19050" cy="106161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5171125" y="2349630"/>
            <a:ext cx="3361477" cy="1907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8532602" y="2394090"/>
            <a:ext cx="0" cy="103620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5565210" y="9500440"/>
            <a:ext cx="3550216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9115426" y="8470631"/>
            <a:ext cx="9525" cy="10298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52405" y="1418359"/>
            <a:ext cx="10983191" cy="8634845"/>
            <a:chOff x="0" y="0"/>
            <a:chExt cx="2892692" cy="22741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92692" cy="2274198"/>
            </a:xfrm>
            <a:custGeom>
              <a:avLst/>
              <a:gdLst/>
              <a:ahLst/>
              <a:cxnLst/>
              <a:rect r="r" b="b" t="t" l="l"/>
              <a:pathLst>
                <a:path h="2274198" w="2892692">
                  <a:moveTo>
                    <a:pt x="0" y="0"/>
                  </a:moveTo>
                  <a:lnTo>
                    <a:pt x="2892692" y="0"/>
                  </a:lnTo>
                  <a:lnTo>
                    <a:pt x="2892692" y="2274198"/>
                  </a:lnTo>
                  <a:lnTo>
                    <a:pt x="0" y="2274198"/>
                  </a:lnTo>
                  <a:close/>
                </a:path>
              </a:pathLst>
            </a:custGeom>
            <a:solidFill>
              <a:srgbClr val="F6FD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92692" cy="2312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047259" y="1827081"/>
            <a:ext cx="5096741" cy="3170310"/>
            <a:chOff x="0" y="0"/>
            <a:chExt cx="1342352" cy="8349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2351" cy="834979"/>
            </a:xfrm>
            <a:custGeom>
              <a:avLst/>
              <a:gdLst/>
              <a:ahLst/>
              <a:cxnLst/>
              <a:rect r="r" b="b" t="t" l="l"/>
              <a:pathLst>
                <a:path h="834979" w="1342351">
                  <a:moveTo>
                    <a:pt x="0" y="0"/>
                  </a:moveTo>
                  <a:lnTo>
                    <a:pt x="1342351" y="0"/>
                  </a:lnTo>
                  <a:lnTo>
                    <a:pt x="1342351" y="834979"/>
                  </a:lnTo>
                  <a:lnTo>
                    <a:pt x="0" y="834979"/>
                  </a:lnTo>
                  <a:close/>
                </a:path>
              </a:pathLst>
            </a:custGeom>
            <a:solidFill>
              <a:srgbClr val="F6FDF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42352" cy="873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52405" y="1418359"/>
            <a:ext cx="11280532" cy="8554448"/>
            <a:chOff x="0" y="0"/>
            <a:chExt cx="2971004" cy="22530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71005" cy="2253024"/>
            </a:xfrm>
            <a:custGeom>
              <a:avLst/>
              <a:gdLst/>
              <a:ahLst/>
              <a:cxnLst/>
              <a:rect r="r" b="b" t="t" l="l"/>
              <a:pathLst>
                <a:path h="2253024" w="2971005">
                  <a:moveTo>
                    <a:pt x="0" y="0"/>
                  </a:moveTo>
                  <a:lnTo>
                    <a:pt x="2971005" y="0"/>
                  </a:lnTo>
                  <a:lnTo>
                    <a:pt x="2971005" y="2253024"/>
                  </a:lnTo>
                  <a:lnTo>
                    <a:pt x="0" y="2253024"/>
                  </a:lnTo>
                  <a:close/>
                </a:path>
              </a:pathLst>
            </a:custGeom>
            <a:solidFill>
              <a:srgbClr val="C7FB8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971004" cy="22911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131315" y="1772988"/>
            <a:ext cx="4985778" cy="3462528"/>
            <a:chOff x="0" y="0"/>
            <a:chExt cx="1313127" cy="9119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3127" cy="911942"/>
            </a:xfrm>
            <a:custGeom>
              <a:avLst/>
              <a:gdLst/>
              <a:ahLst/>
              <a:cxnLst/>
              <a:rect r="r" b="b" t="t" l="l"/>
              <a:pathLst>
                <a:path h="911942" w="1313127">
                  <a:moveTo>
                    <a:pt x="0" y="0"/>
                  </a:moveTo>
                  <a:lnTo>
                    <a:pt x="1313127" y="0"/>
                  </a:lnTo>
                  <a:lnTo>
                    <a:pt x="1313127" y="911942"/>
                  </a:lnTo>
                  <a:lnTo>
                    <a:pt x="0" y="911942"/>
                  </a:lnTo>
                  <a:close/>
                </a:path>
              </a:pathLst>
            </a:custGeom>
            <a:solidFill>
              <a:srgbClr val="FFD69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13127" cy="950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56784" y="1762697"/>
            <a:ext cx="5087216" cy="3462528"/>
            <a:chOff x="0" y="0"/>
            <a:chExt cx="4147596" cy="28229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73685" y="99345"/>
              <a:ext cx="3800226" cy="2624301"/>
            </a:xfrm>
            <a:custGeom>
              <a:avLst/>
              <a:gdLst/>
              <a:ahLst/>
              <a:cxnLst/>
              <a:rect r="r" b="b" t="t" l="l"/>
              <a:pathLst>
                <a:path h="2624301" w="3800226">
                  <a:moveTo>
                    <a:pt x="0" y="0"/>
                  </a:moveTo>
                  <a:lnTo>
                    <a:pt x="3800226" y="0"/>
                  </a:lnTo>
                  <a:lnTo>
                    <a:pt x="3800226" y="2624301"/>
                  </a:lnTo>
                  <a:lnTo>
                    <a:pt x="0" y="2624301"/>
                  </a:lnTo>
                  <a:close/>
                </a:path>
              </a:pathLst>
            </a:custGeom>
            <a:blipFill>
              <a:blip r:embed="rId3"/>
              <a:stretch>
                <a:fillRect l="-4570" t="-8314" r="-15117" b="-1595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06502" y="1743647"/>
            <a:ext cx="3852480" cy="2402199"/>
            <a:chOff x="0" y="0"/>
            <a:chExt cx="1014645" cy="6326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4645" cy="632678"/>
            </a:xfrm>
            <a:custGeom>
              <a:avLst/>
              <a:gdLst/>
              <a:ahLst/>
              <a:cxnLst/>
              <a:rect r="r" b="b" t="t" l="l"/>
              <a:pathLst>
                <a:path h="632678" w="1014645">
                  <a:moveTo>
                    <a:pt x="0" y="0"/>
                  </a:moveTo>
                  <a:lnTo>
                    <a:pt x="1014645" y="0"/>
                  </a:lnTo>
                  <a:lnTo>
                    <a:pt x="1014645" y="632678"/>
                  </a:lnTo>
                  <a:lnTo>
                    <a:pt x="0" y="632678"/>
                  </a:lnTo>
                  <a:close/>
                </a:path>
              </a:pathLst>
            </a:custGeom>
            <a:solidFill>
              <a:srgbClr val="ECFED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14645" cy="67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846658" y="7307308"/>
            <a:ext cx="5788937" cy="238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Reliance on outdated methods. 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Limited awareness of modern solutions.  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Financial constraints on investment.  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Smooth transition from tradition to innovation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57800" y="19047"/>
            <a:ext cx="7772400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CUSTOMER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31632" y="5933966"/>
            <a:ext cx="5527994" cy="346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939" indent="-301470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</a:t>
            </a:r>
            <a:r>
              <a:rPr lang="en-US" sz="279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and size: 5-35 acres</a:t>
            </a:r>
          </a:p>
          <a:p>
            <a:pPr algn="l" marL="602939" indent="-301470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</a:t>
            </a:r>
            <a:r>
              <a:rPr lang="en-US" sz="279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ncome level: 30-75 lakhs/annum</a:t>
            </a:r>
          </a:p>
          <a:p>
            <a:pPr algn="l" marL="602939" indent="-301470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</a:t>
            </a:r>
            <a:r>
              <a:rPr lang="en-US" sz="279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ech-comfortable</a:t>
            </a:r>
          </a:p>
          <a:p>
            <a:pPr algn="l" marL="602939" indent="-301470" lvl="1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</a:t>
            </a:r>
            <a:r>
              <a:rPr lang="en-US" sz="279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ural &amp; semi-urban areas</a:t>
            </a:r>
          </a:p>
          <a:p>
            <a:pPr algn="l" marL="602939" indent="-301470" lvl="1">
              <a:lnSpc>
                <a:spcPts val="3909"/>
              </a:lnSpc>
              <a:spcBef>
                <a:spcPct val="0"/>
              </a:spcBef>
              <a:buFont typeface="Arial"/>
              <a:buChar char="•"/>
            </a:pPr>
            <a:r>
              <a:rPr lang="en-US" sz="279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More receptive to new approaches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75956" y="4677110"/>
            <a:ext cx="5113570" cy="198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Boost crop yields and profits.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Transition to modern farming practices.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 data-driven insights for smarter decisions.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047259" y="5321241"/>
            <a:ext cx="3165948" cy="53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b="true" sz="3092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Demographics: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03740" y="4286951"/>
            <a:ext cx="1288503" cy="40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Goals: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17094" y="6799782"/>
            <a:ext cx="210244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Challenges: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8318" y="2588534"/>
            <a:ext cx="4109228" cy="67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Medium-sized farmland owner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861883" y="1773298"/>
            <a:ext cx="2541717" cy="86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Ramesh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42587" y="4872047"/>
            <a:ext cx="202826" cy="49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54407" y="2999826"/>
            <a:ext cx="6538469" cy="547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All farmers across India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78082" y="1962520"/>
            <a:ext cx="7687015" cy="7690634"/>
            <a:chOff x="0" y="0"/>
            <a:chExt cx="81241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418" cy="812800"/>
            </a:xfrm>
            <a:custGeom>
              <a:avLst/>
              <a:gdLst/>
              <a:ahLst/>
              <a:cxnLst/>
              <a:rect r="r" b="b" t="t" l="l"/>
              <a:pathLst>
                <a:path h="812800" w="812418">
                  <a:moveTo>
                    <a:pt x="406209" y="0"/>
                  </a:moveTo>
                  <a:cubicBezTo>
                    <a:pt x="181866" y="0"/>
                    <a:pt x="0" y="181951"/>
                    <a:pt x="0" y="406400"/>
                  </a:cubicBezTo>
                  <a:cubicBezTo>
                    <a:pt x="0" y="630849"/>
                    <a:pt x="181866" y="812800"/>
                    <a:pt x="406209" y="812800"/>
                  </a:cubicBezTo>
                  <a:cubicBezTo>
                    <a:pt x="630552" y="812800"/>
                    <a:pt x="812418" y="630849"/>
                    <a:pt x="812418" y="406400"/>
                  </a:cubicBezTo>
                  <a:cubicBezTo>
                    <a:pt x="812418" y="181951"/>
                    <a:pt x="630552" y="0"/>
                    <a:pt x="406209" y="0"/>
                  </a:cubicBezTo>
                  <a:close/>
                </a:path>
              </a:pathLst>
            </a:custGeom>
            <a:solidFill>
              <a:srgbClr val="C7FB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164" y="38100"/>
              <a:ext cx="660089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77053" y="3422443"/>
            <a:ext cx="6089073" cy="6089073"/>
            <a:chOff x="0" y="0"/>
            <a:chExt cx="1392980" cy="1392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2980" cy="1392980"/>
            </a:xfrm>
            <a:custGeom>
              <a:avLst/>
              <a:gdLst/>
              <a:ahLst/>
              <a:cxnLst/>
              <a:rect r="r" b="b" t="t" l="l"/>
              <a:pathLst>
                <a:path h="1392980" w="1392980">
                  <a:moveTo>
                    <a:pt x="696490" y="0"/>
                  </a:moveTo>
                  <a:cubicBezTo>
                    <a:pt x="311829" y="0"/>
                    <a:pt x="0" y="311829"/>
                    <a:pt x="0" y="696490"/>
                  </a:cubicBezTo>
                  <a:cubicBezTo>
                    <a:pt x="0" y="1081151"/>
                    <a:pt x="311829" y="1392980"/>
                    <a:pt x="696490" y="1392980"/>
                  </a:cubicBezTo>
                  <a:cubicBezTo>
                    <a:pt x="1081151" y="1392980"/>
                    <a:pt x="1392980" y="1081151"/>
                    <a:pt x="1392980" y="696490"/>
                  </a:cubicBezTo>
                  <a:cubicBezTo>
                    <a:pt x="1392980" y="311829"/>
                    <a:pt x="1081151" y="0"/>
                    <a:pt x="696490" y="0"/>
                  </a:cubicBezTo>
                  <a:close/>
                </a:path>
              </a:pathLst>
            </a:custGeom>
            <a:solidFill>
              <a:srgbClr val="4BCE5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0592" y="92492"/>
              <a:ext cx="1131797" cy="1169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79974" y="5103198"/>
            <a:ext cx="4283231" cy="4285720"/>
            <a:chOff x="0" y="0"/>
            <a:chExt cx="1703818" cy="17048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3818" cy="1704808"/>
            </a:xfrm>
            <a:custGeom>
              <a:avLst/>
              <a:gdLst/>
              <a:ahLst/>
              <a:cxnLst/>
              <a:rect r="r" b="b" t="t" l="l"/>
              <a:pathLst>
                <a:path h="1704808" w="1703818">
                  <a:moveTo>
                    <a:pt x="851909" y="0"/>
                  </a:moveTo>
                  <a:cubicBezTo>
                    <a:pt x="381413" y="0"/>
                    <a:pt x="0" y="381634"/>
                    <a:pt x="0" y="852404"/>
                  </a:cubicBezTo>
                  <a:cubicBezTo>
                    <a:pt x="0" y="1323174"/>
                    <a:pt x="381413" y="1704808"/>
                    <a:pt x="851909" y="1704808"/>
                  </a:cubicBezTo>
                  <a:cubicBezTo>
                    <a:pt x="1322405" y="1704808"/>
                    <a:pt x="1703818" y="1323174"/>
                    <a:pt x="1703818" y="852404"/>
                  </a:cubicBezTo>
                  <a:cubicBezTo>
                    <a:pt x="1703818" y="381634"/>
                    <a:pt x="1322405" y="0"/>
                    <a:pt x="851909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9733" y="121726"/>
              <a:ext cx="1384352" cy="1423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46592" y="8698285"/>
            <a:ext cx="549994" cy="549994"/>
            <a:chOff x="0" y="0"/>
            <a:chExt cx="1392980" cy="13929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2980" cy="1392980"/>
            </a:xfrm>
            <a:custGeom>
              <a:avLst/>
              <a:gdLst/>
              <a:ahLst/>
              <a:cxnLst/>
              <a:rect r="r" b="b" t="t" l="l"/>
              <a:pathLst>
                <a:path h="1392980" w="1392980">
                  <a:moveTo>
                    <a:pt x="696490" y="0"/>
                  </a:moveTo>
                  <a:cubicBezTo>
                    <a:pt x="311829" y="0"/>
                    <a:pt x="0" y="311829"/>
                    <a:pt x="0" y="696490"/>
                  </a:cubicBezTo>
                  <a:cubicBezTo>
                    <a:pt x="0" y="1081151"/>
                    <a:pt x="311829" y="1392980"/>
                    <a:pt x="696490" y="1392980"/>
                  </a:cubicBezTo>
                  <a:cubicBezTo>
                    <a:pt x="1081151" y="1392980"/>
                    <a:pt x="1392980" y="1081151"/>
                    <a:pt x="1392980" y="696490"/>
                  </a:cubicBezTo>
                  <a:cubicBezTo>
                    <a:pt x="1392980" y="311829"/>
                    <a:pt x="1081151" y="0"/>
                    <a:pt x="69649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0592" y="92492"/>
              <a:ext cx="1131797" cy="1169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5121590" y="3306849"/>
            <a:ext cx="4310149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5121590" y="4744129"/>
            <a:ext cx="4310149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5396587" y="7053596"/>
            <a:ext cx="4310149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5121590" y="8969261"/>
            <a:ext cx="4310149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9974873" y="4156118"/>
            <a:ext cx="6538469" cy="110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Medium sized farmland owners (5-35 acres)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14594" y="8402170"/>
            <a:ext cx="6059029" cy="110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Initial customers - Farmland Owners in Pune (80,000)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18680" y="5998094"/>
            <a:ext cx="6694663" cy="167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Medium sized farm land owners in Maharashtra, technologically affable, able to invest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48861" y="2398019"/>
            <a:ext cx="897731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48861" y="3925295"/>
            <a:ext cx="906423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32190" y="5840557"/>
            <a:ext cx="2778800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Market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715000" y="52011"/>
            <a:ext cx="6858000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SIZE</a:t>
            </a: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121590" y="2424054"/>
            <a:ext cx="117800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(12 Cr)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60749" y="3934820"/>
            <a:ext cx="129968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(1.4 Cr)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93656" y="6539245"/>
            <a:ext cx="1855868" cy="49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(10 Lakhs)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49647" y="1412095"/>
            <a:ext cx="3617581" cy="8318296"/>
          </a:xfrm>
          <a:custGeom>
            <a:avLst/>
            <a:gdLst/>
            <a:ahLst/>
            <a:cxnLst/>
            <a:rect r="r" b="b" t="t" l="l"/>
            <a:pathLst>
              <a:path h="8318296" w="3617581">
                <a:moveTo>
                  <a:pt x="0" y="0"/>
                </a:moveTo>
                <a:lnTo>
                  <a:pt x="3617581" y="0"/>
                </a:lnTo>
                <a:lnTo>
                  <a:pt x="3617581" y="8318296"/>
                </a:lnTo>
                <a:lnTo>
                  <a:pt x="0" y="831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0" t="0" r="-51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99945" y="1412095"/>
            <a:ext cx="3746109" cy="8301628"/>
          </a:xfrm>
          <a:custGeom>
            <a:avLst/>
            <a:gdLst/>
            <a:ahLst/>
            <a:cxnLst/>
            <a:rect r="r" b="b" t="t" l="l"/>
            <a:pathLst>
              <a:path h="8301628" w="3746109">
                <a:moveTo>
                  <a:pt x="0" y="0"/>
                </a:moveTo>
                <a:lnTo>
                  <a:pt x="3746110" y="0"/>
                </a:lnTo>
                <a:lnTo>
                  <a:pt x="3746110" y="8301628"/>
                </a:lnTo>
                <a:lnTo>
                  <a:pt x="0" y="8301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15000" y="40263"/>
            <a:ext cx="6858000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SOLUTION</a:t>
            </a: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5032" y="1573530"/>
            <a:ext cx="9706357" cy="75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i="true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Comprehensive Technology:</a:t>
            </a:r>
            <a:r>
              <a:rPr lang="en-US" sz="24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solution integrates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soil sensors, AI-based crop diagnostics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 alerts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into a single platform that meets all essential farming needs.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i="true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Localized and Actionable Insights: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Our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specifically trained on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for Indian crops and conditions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allowing it to accurately diagnose crop issues and provide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instant recommendations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tailored to each farmer's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unique 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environment.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i="true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Real-Time Alerts for Immediate Action: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Farmers receive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timely notifications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irrigation, fertilization, and pest control, enabling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proactive decisions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that reduce crop loss and increase yield.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i="true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Why It’s Unique: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As a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fully integrated and localized solution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it combines hardware, software, and region-specific insights, offering an 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all-in-one approach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that’s difficult to replicate and invaluable to Indian agriculture.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395081"/>
            <a:ext cx="1290983" cy="891919"/>
          </a:xfrm>
          <a:custGeom>
            <a:avLst/>
            <a:gdLst/>
            <a:ahLst/>
            <a:cxnLst/>
            <a:rect r="r" b="b" t="t" l="l"/>
            <a:pathLst>
              <a:path h="891919" w="1290983">
                <a:moveTo>
                  <a:pt x="0" y="0"/>
                </a:moveTo>
                <a:lnTo>
                  <a:pt x="1290983" y="0"/>
                </a:lnTo>
                <a:lnTo>
                  <a:pt x="1290983" y="891919"/>
                </a:lnTo>
                <a:lnTo>
                  <a:pt x="0" y="89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43525" y="1996660"/>
            <a:ext cx="5670942" cy="5241509"/>
          </a:xfrm>
          <a:custGeom>
            <a:avLst/>
            <a:gdLst/>
            <a:ahLst/>
            <a:cxnLst/>
            <a:rect r="r" b="b" t="t" l="l"/>
            <a:pathLst>
              <a:path h="5241509" w="5670942">
                <a:moveTo>
                  <a:pt x="0" y="0"/>
                </a:moveTo>
                <a:lnTo>
                  <a:pt x="5670942" y="0"/>
                </a:lnTo>
                <a:lnTo>
                  <a:pt x="5670942" y="5241509"/>
                </a:lnTo>
                <a:lnTo>
                  <a:pt x="0" y="5241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59" t="0" r="-669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3525" y="7478388"/>
            <a:ext cx="3206196" cy="2365722"/>
          </a:xfrm>
          <a:custGeom>
            <a:avLst/>
            <a:gdLst/>
            <a:ahLst/>
            <a:cxnLst/>
            <a:rect r="r" b="b" t="t" l="l"/>
            <a:pathLst>
              <a:path h="2365722" w="3206196">
                <a:moveTo>
                  <a:pt x="0" y="0"/>
                </a:moveTo>
                <a:lnTo>
                  <a:pt x="3206195" y="0"/>
                </a:lnTo>
                <a:lnTo>
                  <a:pt x="3206195" y="2365722"/>
                </a:lnTo>
                <a:lnTo>
                  <a:pt x="0" y="2365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82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15430" y="7468863"/>
            <a:ext cx="2399037" cy="2399037"/>
          </a:xfrm>
          <a:custGeom>
            <a:avLst/>
            <a:gdLst/>
            <a:ahLst/>
            <a:cxnLst/>
            <a:rect r="r" b="b" t="t" l="l"/>
            <a:pathLst>
              <a:path h="2399037" w="2399037">
                <a:moveTo>
                  <a:pt x="0" y="0"/>
                </a:moveTo>
                <a:lnTo>
                  <a:pt x="2399037" y="0"/>
                </a:lnTo>
                <a:lnTo>
                  <a:pt x="2399037" y="2399037"/>
                </a:lnTo>
                <a:lnTo>
                  <a:pt x="0" y="2399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45492" y="1638119"/>
          <a:ext cx="11237699" cy="7756962"/>
        </p:xfrm>
        <a:graphic>
          <a:graphicData uri="http://schemas.openxmlformats.org/drawingml/2006/table">
            <a:tbl>
              <a:tblPr/>
              <a:tblGrid>
                <a:gridCol w="1499664"/>
                <a:gridCol w="4716605"/>
                <a:gridCol w="5021430"/>
              </a:tblGrid>
              <a:tr h="8997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B8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Before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B8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After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B84"/>
                    </a:solidFill>
                  </a:tcPr>
                </a:tc>
              </a:tr>
              <a:tr h="22832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Intent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ED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Farmers rely on traditional methods, often using guesswork for irrigation, fertilization, and pest control.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Farmers can make data-driven decisions based on real-time insights from our integrated platfor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66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ED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Actions are typically reactive, addressing issues after visible damage (e.g., wilting, nutrient deficiency).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Actions become proactive and timely, with alerts and recommendations sent directly to farmers’ devices.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730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Plan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ED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Planning for crop health management is largely based on seasonal patterns and intuition.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Planning is tailored and specific, guided by real-time sensor data and AI diagnostics for each crop stage.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5715000" y="40263"/>
            <a:ext cx="6858000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SOLUTION</a:t>
            </a: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395081"/>
            <a:ext cx="1290983" cy="891919"/>
          </a:xfrm>
          <a:custGeom>
            <a:avLst/>
            <a:gdLst/>
            <a:ahLst/>
            <a:cxnLst/>
            <a:rect r="r" b="b" t="t" l="l"/>
            <a:pathLst>
              <a:path h="891919" w="1290983">
                <a:moveTo>
                  <a:pt x="0" y="0"/>
                </a:moveTo>
                <a:lnTo>
                  <a:pt x="1290983" y="0"/>
                </a:lnTo>
                <a:lnTo>
                  <a:pt x="1290983" y="891919"/>
                </a:lnTo>
                <a:lnTo>
                  <a:pt x="0" y="89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35421" y="1194955"/>
            <a:ext cx="14852113" cy="909204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715000" y="40263"/>
            <a:ext cx="6858000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SOLUTION</a:t>
            </a: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4714048">
            <a:off x="12938089" y="5685102"/>
            <a:ext cx="8322541" cy="5507002"/>
          </a:xfrm>
          <a:custGeom>
            <a:avLst/>
            <a:gdLst/>
            <a:ahLst/>
            <a:cxnLst/>
            <a:rect r="r" b="b" t="t" l="l"/>
            <a:pathLst>
              <a:path h="5507002" w="8322541">
                <a:moveTo>
                  <a:pt x="0" y="0"/>
                </a:moveTo>
                <a:lnTo>
                  <a:pt x="8322541" y="0"/>
                </a:lnTo>
                <a:lnTo>
                  <a:pt x="8322541" y="5507003"/>
                </a:lnTo>
                <a:lnTo>
                  <a:pt x="0" y="5507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145062" y="-11522940"/>
            <a:ext cx="21651322" cy="21809940"/>
          </a:xfrm>
          <a:custGeom>
            <a:avLst/>
            <a:gdLst/>
            <a:ahLst/>
            <a:cxnLst/>
            <a:rect r="r" b="b" t="t" l="l"/>
            <a:pathLst>
              <a:path h="21809940" w="21651322">
                <a:moveTo>
                  <a:pt x="0" y="0"/>
                </a:moveTo>
                <a:lnTo>
                  <a:pt x="21651322" y="0"/>
                </a:lnTo>
                <a:lnTo>
                  <a:pt x="21651322" y="21809940"/>
                </a:lnTo>
                <a:lnTo>
                  <a:pt x="0" y="21809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D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0445"/>
            <a:ext cx="1659548" cy="1146555"/>
          </a:xfrm>
          <a:custGeom>
            <a:avLst/>
            <a:gdLst/>
            <a:ahLst/>
            <a:cxnLst/>
            <a:rect r="r" b="b" t="t" l="l"/>
            <a:pathLst>
              <a:path h="1146555" w="1659548">
                <a:moveTo>
                  <a:pt x="0" y="0"/>
                </a:moveTo>
                <a:lnTo>
                  <a:pt x="1659548" y="0"/>
                </a:lnTo>
                <a:lnTo>
                  <a:pt x="1659548" y="1146555"/>
                </a:lnTo>
                <a:lnTo>
                  <a:pt x="0" y="114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29" t="-35939" r="-32762" b="-559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94955"/>
            <a:chOff x="0" y="0"/>
            <a:chExt cx="4816593" cy="314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14721"/>
            </a:xfrm>
            <a:custGeom>
              <a:avLst/>
              <a:gdLst/>
              <a:ahLst/>
              <a:cxnLst/>
              <a:rect r="r" b="b" t="t" l="l"/>
              <a:pathLst>
                <a:path h="3147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721"/>
                  </a:lnTo>
                  <a:lnTo>
                    <a:pt x="0" y="314721"/>
                  </a:lnTo>
                  <a:close/>
                </a:path>
              </a:pathLst>
            </a:custGeom>
            <a:solidFill>
              <a:srgbClr val="1986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6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525404" y="7083045"/>
            <a:ext cx="5029200" cy="4114800"/>
          </a:xfrm>
          <a:custGeom>
            <a:avLst/>
            <a:gdLst/>
            <a:ahLst/>
            <a:cxnLst/>
            <a:rect r="r" b="b" t="t" l="l"/>
            <a:pathLst>
              <a:path h="4114800" w="50292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66855" y="40263"/>
            <a:ext cx="8354291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6FD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VALUE PROPOSITION</a:t>
            </a:r>
            <a:r>
              <a:rPr lang="en-US" sz="5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9548" y="2998473"/>
            <a:ext cx="14968904" cy="324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8"/>
              </a:lnSpc>
              <a:spcBef>
                <a:spcPct val="0"/>
              </a:spcBef>
            </a:pPr>
            <a:r>
              <a:rPr lang="en-US" sz="462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Agrisphere is a "</a:t>
            </a:r>
            <a:r>
              <a:rPr lang="en-US" b="true" sz="4620">
                <a:solidFill>
                  <a:srgbClr val="198622"/>
                </a:solidFill>
                <a:latin typeface="Gotham Bold"/>
                <a:ea typeface="Gotham Bold"/>
                <a:cs typeface="Gotham Bold"/>
                <a:sym typeface="Gotham Bold"/>
              </a:rPr>
              <a:t>smart farming assistant</a:t>
            </a:r>
            <a:r>
              <a:rPr lang="en-US" sz="462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" that helps "</a:t>
            </a:r>
            <a:r>
              <a:rPr lang="en-US" b="true" sz="4620">
                <a:solidFill>
                  <a:srgbClr val="198622"/>
                </a:solidFill>
                <a:latin typeface="Gotham Bold"/>
                <a:ea typeface="Gotham Bold"/>
                <a:cs typeface="Gotham Bold"/>
                <a:sym typeface="Gotham Bold"/>
              </a:rPr>
              <a:t>farmers</a:t>
            </a:r>
            <a:r>
              <a:rPr lang="en-US" b="true" sz="462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sz="462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and </a:t>
            </a:r>
            <a:r>
              <a:rPr lang="en-US" b="true" sz="4620">
                <a:solidFill>
                  <a:srgbClr val="198622"/>
                </a:solidFill>
                <a:latin typeface="Gotham Bold"/>
                <a:ea typeface="Gotham Bold"/>
                <a:cs typeface="Gotham Bold"/>
                <a:sym typeface="Gotham Bold"/>
              </a:rPr>
              <a:t>agri</a:t>
            </a:r>
            <a:r>
              <a:rPr lang="en-US" b="true" sz="462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-</a:t>
            </a:r>
            <a:r>
              <a:rPr lang="en-US" b="true" sz="4620">
                <a:solidFill>
                  <a:srgbClr val="198622"/>
                </a:solidFill>
                <a:latin typeface="Gotham Bold"/>
                <a:ea typeface="Gotham Bold"/>
                <a:cs typeface="Gotham Bold"/>
                <a:sym typeface="Gotham Bold"/>
              </a:rPr>
              <a:t>businesses</a:t>
            </a:r>
            <a:r>
              <a:rPr lang="en-US" sz="462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" achieve "higher yields" and "</a:t>
            </a:r>
            <a:r>
              <a:rPr lang="en-US" b="true" sz="4620">
                <a:solidFill>
                  <a:srgbClr val="198622"/>
                </a:solidFill>
                <a:latin typeface="Gotham Bold"/>
                <a:ea typeface="Gotham Bold"/>
                <a:cs typeface="Gotham Bold"/>
                <a:sym typeface="Gotham Bold"/>
              </a:rPr>
              <a:t>sustainable</a:t>
            </a:r>
            <a:r>
              <a:rPr lang="en-US" b="true" sz="462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b="true" sz="4620">
                <a:solidFill>
                  <a:srgbClr val="198622"/>
                </a:solidFill>
                <a:latin typeface="Gotham Bold"/>
                <a:ea typeface="Gotham Bold"/>
                <a:cs typeface="Gotham Bold"/>
                <a:sym typeface="Gotham Bold"/>
              </a:rPr>
              <a:t>profits</a:t>
            </a:r>
            <a:r>
              <a:rPr lang="en-US" sz="462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" through "</a:t>
            </a:r>
            <a:r>
              <a:rPr lang="en-US" b="true" sz="4620">
                <a:solidFill>
                  <a:srgbClr val="198622"/>
                </a:solidFill>
                <a:latin typeface="Gotham Bold"/>
                <a:ea typeface="Gotham Bold"/>
                <a:cs typeface="Gotham Bold"/>
                <a:sym typeface="Gotham Bold"/>
              </a:rPr>
              <a:t>data-driven, real-time, scientific insights</a:t>
            </a:r>
            <a:r>
              <a:rPr lang="en-US" sz="462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DAGVVSUw7_k</dc:identifier>
  <dcterms:modified xsi:type="dcterms:W3CDTF">2011-08-01T06:04:30Z</dcterms:modified>
  <cp:revision>1</cp:revision>
  <dc:title>Agrisphere final presentation</dc:title>
</cp:coreProperties>
</file>